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5" r:id="rId9"/>
    <p:sldId id="433" r:id="rId10"/>
    <p:sldId id="434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4" r:id="rId19"/>
    <p:sldId id="458" r:id="rId20"/>
    <p:sldId id="445" r:id="rId21"/>
    <p:sldId id="29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1708" userDrawn="1">
          <p15:clr>
            <a:srgbClr val="A4A3A4"/>
          </p15:clr>
        </p15:guide>
        <p15:guide id="5" pos="162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=""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 varScale="1">
        <p:scale>
          <a:sx n="104" d="100"/>
          <a:sy n="104" d="100"/>
        </p:scale>
        <p:origin x="-396" y="-96"/>
      </p:cViewPr>
      <p:guideLst>
        <p:guide orient="horz" pos="826"/>
        <p:guide orient="horz"/>
        <p:guide orient="horz" pos="3167"/>
        <p:guide pos="2880"/>
        <p:guide pos="657"/>
        <p:guide pos="53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장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SQL 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기초</a:t>
            </a:r>
            <a:r>
              <a:rPr lang="en-US" altLang="ko-KR" sz="3600" smtClean="0">
                <a:latin typeface="HY견고딕" pitchFamily="18" charset="-127"/>
                <a:ea typeface="HY견고딕" pitchFamily="18" charset="-127"/>
              </a:rPr>
              <a:t>-1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863" y="1557337"/>
            <a:ext cx="8691803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atin typeface="+mj-ea"/>
                <a:ea typeface="+mj-ea"/>
              </a:rPr>
              <a:t>* </a:t>
            </a:r>
            <a:r>
              <a:rPr lang="ko-KR" altLang="en-US" sz="1800" b="1" dirty="0" smtClean="0">
                <a:latin typeface="+mj-ea"/>
                <a:ea typeface="+mj-ea"/>
              </a:rPr>
              <a:t>트랜잭션의 이해</a:t>
            </a:r>
            <a:endParaRPr lang="en-US" altLang="ko-KR" sz="1800" b="1" dirty="0" smtClean="0">
              <a:latin typeface="+mj-ea"/>
              <a:ea typeface="+mj-ea"/>
            </a:endParaRPr>
          </a:p>
          <a:p>
            <a:endParaRPr lang="en-US" altLang="ko-KR" b="1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트랜잭션을 </a:t>
            </a:r>
            <a:r>
              <a:rPr lang="ko-KR" altLang="en-US" sz="1200" dirty="0">
                <a:latin typeface="+mj-ea"/>
                <a:ea typeface="+mj-ea"/>
              </a:rPr>
              <a:t>설명할 때 자주 등장하는 예가 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입출금 처리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입니다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latin typeface="+mj-ea"/>
                <a:ea typeface="+mj-ea"/>
              </a:rPr>
              <a:t>예를 들어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박진영의 계좌에서 윤종신의 계좌로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만원을 송금한다고 했을 때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en-US" altLang="ko-KR" sz="1200" dirty="0" smtClean="0">
                <a:latin typeface="+mj-ea"/>
                <a:ea typeface="+mj-ea"/>
              </a:rPr>
              <a:t>'</a:t>
            </a:r>
            <a:r>
              <a:rPr lang="ko-KR" altLang="en-US" sz="1200" dirty="0" smtClean="0">
                <a:latin typeface="+mj-ea"/>
                <a:ea typeface="+mj-ea"/>
              </a:rPr>
              <a:t>박진영의 </a:t>
            </a:r>
            <a:r>
              <a:rPr lang="ko-KR" altLang="en-US" sz="1200" dirty="0">
                <a:latin typeface="+mj-ea"/>
                <a:ea typeface="+mj-ea"/>
              </a:rPr>
              <a:t>계좌 잔고에서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만원을 감산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하고</a:t>
            </a:r>
            <a:r>
              <a:rPr lang="en-US" altLang="ko-KR" sz="1200" dirty="0" smtClean="0">
                <a:latin typeface="+mj-ea"/>
                <a:ea typeface="+mj-ea"/>
              </a:rPr>
              <a:t>,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윤종신의 계좌 잔고에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만원을 가산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하는 처리가 이루어집니다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만일</a:t>
            </a:r>
            <a:r>
              <a:rPr lang="en-US" altLang="ko-KR" sz="1200" dirty="0">
                <a:latin typeface="+mj-ea"/>
                <a:ea typeface="+mj-ea"/>
              </a:rPr>
              <a:t>, '</a:t>
            </a:r>
            <a:r>
              <a:rPr lang="ko-KR" altLang="en-US" sz="1200" dirty="0">
                <a:latin typeface="+mj-ea"/>
                <a:ea typeface="+mj-ea"/>
              </a:rPr>
              <a:t>박진영의 계좌 잔고에서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 원을 감산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하는 시점에 오류가 발생했다면 어떻게 될까요</a:t>
            </a:r>
            <a:r>
              <a:rPr lang="en-US" altLang="ko-KR" sz="1200" dirty="0">
                <a:latin typeface="+mj-ea"/>
                <a:ea typeface="+mj-ea"/>
              </a:rPr>
              <a:t>? 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윤종신의 계좌 잔고에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만원을 가산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하는 처리는 이루어 지지 않은 채 박진영의 계좌에 있던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 smtClean="0">
                <a:latin typeface="+mj-ea"/>
                <a:ea typeface="+mj-ea"/>
              </a:rPr>
              <a:t>만원만 </a:t>
            </a:r>
            <a:r>
              <a:rPr lang="ko-KR" altLang="en-US" sz="1200" dirty="0">
                <a:latin typeface="+mj-ea"/>
                <a:ea typeface="+mj-ea"/>
              </a:rPr>
              <a:t>어디론가 </a:t>
            </a:r>
            <a:r>
              <a:rPr lang="ko-KR" altLang="en-US" sz="1200" dirty="0" smtClean="0">
                <a:latin typeface="+mj-ea"/>
                <a:ea typeface="+mj-ea"/>
              </a:rPr>
              <a:t>사라지고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마는 </a:t>
            </a:r>
            <a:r>
              <a:rPr lang="ko-KR" altLang="en-US" sz="1200" dirty="0">
                <a:latin typeface="+mj-ea"/>
                <a:ea typeface="+mj-ea"/>
              </a:rPr>
              <a:t>것입니다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이는 입출금 처리에서 절대로 있어서는 안 되는 사태입니다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그래서</a:t>
            </a:r>
            <a:r>
              <a:rPr lang="en-US" altLang="ko-KR" sz="1200" dirty="0">
                <a:latin typeface="+mj-ea"/>
                <a:ea typeface="+mj-ea"/>
              </a:rPr>
              <a:t>, '10</a:t>
            </a:r>
            <a:r>
              <a:rPr lang="ko-KR" altLang="en-US" sz="1200" dirty="0">
                <a:latin typeface="+mj-ea"/>
                <a:ea typeface="+mj-ea"/>
              </a:rPr>
              <a:t>만 원의 감산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과 </a:t>
            </a:r>
            <a:r>
              <a:rPr lang="en-US" altLang="ko-KR" sz="1200" dirty="0">
                <a:latin typeface="+mj-ea"/>
                <a:ea typeface="+mj-ea"/>
              </a:rPr>
              <a:t>'10</a:t>
            </a:r>
            <a:r>
              <a:rPr lang="ko-KR" altLang="en-US" sz="1200" dirty="0">
                <a:latin typeface="+mj-ea"/>
                <a:ea typeface="+mj-ea"/>
              </a:rPr>
              <a:t>만 원의 가산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을 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분할할 수 없는 하나의 처리</a:t>
            </a:r>
            <a:r>
              <a:rPr lang="en-US" altLang="ko-KR" sz="1200" dirty="0">
                <a:latin typeface="+mj-ea"/>
                <a:ea typeface="+mj-ea"/>
              </a:rPr>
              <a:t>'</a:t>
            </a:r>
            <a:r>
              <a:rPr lang="ko-KR" altLang="en-US" sz="1200" dirty="0">
                <a:latin typeface="+mj-ea"/>
                <a:ea typeface="+mj-ea"/>
              </a:rPr>
              <a:t>로 취급해서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만일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 smtClean="0">
                <a:latin typeface="+mj-ea"/>
                <a:ea typeface="+mj-ea"/>
              </a:rPr>
              <a:t>만원의 </a:t>
            </a:r>
            <a:r>
              <a:rPr lang="ko-KR" altLang="en-US" sz="1200" dirty="0">
                <a:latin typeface="+mj-ea"/>
                <a:ea typeface="+mj-ea"/>
              </a:rPr>
              <a:t>가산이 실패하면 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 원의 감산도 취소하도록 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r>
              <a:rPr lang="ko-KR" altLang="en-US" sz="1200" dirty="0">
                <a:latin typeface="+mj-ea"/>
                <a:ea typeface="+mj-ea"/>
              </a:rPr>
              <a:t>이렇게 하면 적어도 </a:t>
            </a:r>
            <a:r>
              <a:rPr lang="en-US" altLang="ko-KR" sz="1200" dirty="0">
                <a:latin typeface="+mj-ea"/>
                <a:ea typeface="+mj-ea"/>
              </a:rPr>
              <a:t>10</a:t>
            </a:r>
            <a:r>
              <a:rPr lang="ko-KR" altLang="en-US" sz="1200" dirty="0">
                <a:latin typeface="+mj-ea"/>
                <a:ea typeface="+mj-ea"/>
              </a:rPr>
              <a:t>만 원이 사라지는 일은 피할 수 있습니다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200" dirty="0">
                <a:latin typeface="+mj-ea"/>
                <a:ea typeface="+mj-ea"/>
              </a:rPr>
              <a:t>이처럼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여러 단계의 처리를 하나의 처리처럼 다루는 기능을 </a:t>
            </a:r>
            <a:r>
              <a:rPr lang="ko-KR" altLang="en-US" sz="1200" b="1" dirty="0">
                <a:latin typeface="+mj-ea"/>
                <a:ea typeface="+mj-ea"/>
              </a:rPr>
              <a:t>트랜잭션</a:t>
            </a:r>
            <a:r>
              <a:rPr lang="en-US" altLang="ko-KR" sz="1200" b="1" dirty="0">
                <a:latin typeface="+mj-ea"/>
                <a:ea typeface="+mj-ea"/>
              </a:rPr>
              <a:t>(transection)</a:t>
            </a:r>
            <a:r>
              <a:rPr lang="ko-KR" altLang="en-US" sz="1200" dirty="0">
                <a:latin typeface="+mj-ea"/>
                <a:ea typeface="+mj-ea"/>
              </a:rPr>
              <a:t>이라고 합니다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트랜잭션의 </a:t>
            </a:r>
            <a:r>
              <a:rPr lang="ko-KR" altLang="en-US" sz="1200" dirty="0">
                <a:latin typeface="+mj-ea"/>
                <a:ea typeface="+mj-ea"/>
              </a:rPr>
              <a:t>실행 결과를 데이터베이스에 반영하는 것을 </a:t>
            </a:r>
            <a:r>
              <a:rPr lang="ko-KR" altLang="en-US" sz="1200" b="1" dirty="0" err="1">
                <a:latin typeface="+mj-ea"/>
                <a:ea typeface="+mj-ea"/>
              </a:rPr>
              <a:t>커밋</a:t>
            </a:r>
            <a:r>
              <a:rPr lang="en-US" altLang="ko-KR" sz="1200" b="1" dirty="0">
                <a:latin typeface="+mj-ea"/>
                <a:ea typeface="+mj-ea"/>
              </a:rPr>
              <a:t>(commit)</a:t>
            </a:r>
            <a:r>
              <a:rPr lang="ko-KR" altLang="en-US" sz="1200" dirty="0">
                <a:latin typeface="+mj-ea"/>
                <a:ea typeface="+mj-ea"/>
              </a:rPr>
              <a:t>이라 하고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반영하지 않고 원래 상태로 되돌리는 </a:t>
            </a:r>
            <a:r>
              <a:rPr lang="ko-KR" altLang="en-US" sz="1200" dirty="0" smtClean="0">
                <a:latin typeface="+mj-ea"/>
                <a:ea typeface="+mj-ea"/>
              </a:rPr>
              <a:t>것을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b="1" dirty="0" smtClean="0">
                <a:latin typeface="+mj-ea"/>
                <a:ea typeface="+mj-ea"/>
              </a:rPr>
              <a:t>롤백</a:t>
            </a:r>
            <a:r>
              <a:rPr lang="en-US" altLang="ko-KR" sz="1200" b="1" dirty="0">
                <a:latin typeface="+mj-ea"/>
                <a:ea typeface="+mj-ea"/>
              </a:rPr>
              <a:t>(roll-back)</a:t>
            </a:r>
            <a:r>
              <a:rPr lang="ko-KR" altLang="en-US" sz="1200" dirty="0">
                <a:latin typeface="+mj-ea"/>
                <a:ea typeface="+mj-ea"/>
              </a:rPr>
              <a:t>이라고 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Excel </a:t>
            </a:r>
            <a:r>
              <a:rPr lang="ko-KR" altLang="en-US" sz="1200" dirty="0">
                <a:latin typeface="+mj-ea"/>
                <a:ea typeface="+mj-ea"/>
              </a:rPr>
              <a:t>등의 컴퓨터 처리에 익숙하다면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무엇이든지 </a:t>
            </a:r>
            <a:r>
              <a:rPr lang="en-US" altLang="ko-KR" sz="1200" dirty="0">
                <a:latin typeface="+mj-ea"/>
                <a:ea typeface="+mj-ea"/>
              </a:rPr>
              <a:t>ctrl + z </a:t>
            </a:r>
            <a:r>
              <a:rPr lang="ko-KR" altLang="en-US" sz="1200" dirty="0">
                <a:latin typeface="+mj-ea"/>
                <a:ea typeface="+mj-ea"/>
              </a:rPr>
              <a:t>로 되돌릴 수 있다고 생각하기 쉽습니다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그러나 </a:t>
            </a:r>
            <a:r>
              <a:rPr lang="ko-KR" altLang="en-US" sz="1200" dirty="0">
                <a:latin typeface="+mj-ea"/>
                <a:ea typeface="+mj-ea"/>
              </a:rPr>
              <a:t>데이터베이스 세계에서는 트랜잭션을 사용하지 않으면 일단 한번 변경된 데이터는 원래 상태로 되돌릴 수 </a:t>
            </a:r>
            <a:r>
              <a:rPr lang="ko-KR" altLang="en-US" sz="1200" dirty="0" smtClean="0">
                <a:latin typeface="+mj-ea"/>
                <a:ea typeface="+mj-ea"/>
              </a:rPr>
              <a:t>없다고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+mj-ea"/>
                <a:ea typeface="+mj-ea"/>
              </a:rPr>
              <a:t>생각해야 </a:t>
            </a:r>
            <a:r>
              <a:rPr lang="ko-KR" altLang="en-US" sz="1200" dirty="0">
                <a:latin typeface="+mj-ea"/>
                <a:ea typeface="+mj-ea"/>
              </a:rPr>
              <a:t>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1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SELECT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29584" y="4727448"/>
            <a:ext cx="1254348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SELECT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149</Words>
  <Application>Microsoft Office PowerPoint</Application>
  <PresentationFormat>화면 슬라이드 쇼(16:9)</PresentationFormat>
  <Paragraphs>37</Paragraphs>
  <Slides>21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Ariel template</vt:lpstr>
      <vt:lpstr>PowerPoint 프레젠테이션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1. SELECT문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코딩형</cp:lastModifiedBy>
  <cp:revision>1576</cp:revision>
  <dcterms:modified xsi:type="dcterms:W3CDTF">2020-01-27T07:08:28Z</dcterms:modified>
</cp:coreProperties>
</file>